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1869" r:id="rId2"/>
    <p:sldId id="1874" r:id="rId3"/>
    <p:sldId id="1875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335D953-526B-4BB1-AF04-D9DED80D3C13}">
          <p14:sldIdLst>
            <p14:sldId id="1869"/>
            <p14:sldId id="1874"/>
            <p14:sldId id="18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7536"/>
    <a:srgbClr val="DEE7D6"/>
    <a:srgbClr val="EFF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678" autoAdjust="0"/>
  </p:normalViewPr>
  <p:slideViewPr>
    <p:cSldViewPr snapToGrid="0">
      <p:cViewPr varScale="1">
        <p:scale>
          <a:sx n="83" d="100"/>
          <a:sy n="83" d="100"/>
        </p:scale>
        <p:origin x="38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60EF6-D245-4C0A-BD22-1DF10B9840A9}" type="datetimeFigureOut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102B6-4CF3-4AE2-A816-C8CDAF3C0C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1705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102B6-4CF3-4AE2-A816-C8CDAF3C0C4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89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327-FE78-4270-B855-8067AC543524}" type="datetime1">
              <a:rPr lang="zh-CN" altLang="en-US" smtClean="0"/>
              <a:t>2025/8/28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059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9A62-0C38-4E62-913E-8F94EC0FE9F0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80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7351-52DE-44F1-8F5B-B03D63B8590A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545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7604" y="336608"/>
            <a:ext cx="10515600" cy="584887"/>
          </a:xfrm>
        </p:spPr>
        <p:txBody>
          <a:bodyPr/>
          <a:lstStyle>
            <a:lvl1pPr>
              <a:defRPr>
                <a:solidFill>
                  <a:srgbClr val="E57536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6377-B768-4B05-8C6C-DD1031A590AE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 dirty="0"/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E65A605E-CDFB-48F0-9262-92E6FAB0F34F}"/>
              </a:ext>
            </a:extLst>
          </p:cNvPr>
          <p:cNvCxnSpPr>
            <a:cxnSpLocks/>
          </p:cNvCxnSpPr>
          <p:nvPr userDrawn="1"/>
        </p:nvCxnSpPr>
        <p:spPr>
          <a:xfrm>
            <a:off x="428368" y="999764"/>
            <a:ext cx="113387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1DC1FD71-DEEB-4393-91A7-3EA78EA471F7}"/>
              </a:ext>
            </a:extLst>
          </p:cNvPr>
          <p:cNvCxnSpPr>
            <a:cxnSpLocks/>
          </p:cNvCxnSpPr>
          <p:nvPr userDrawn="1"/>
        </p:nvCxnSpPr>
        <p:spPr>
          <a:xfrm>
            <a:off x="428368" y="999391"/>
            <a:ext cx="873828" cy="0"/>
          </a:xfrm>
          <a:prstGeom prst="line">
            <a:avLst/>
          </a:prstGeom>
          <a:ln w="38100">
            <a:solidFill>
              <a:srgbClr val="E575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形 7">
            <a:extLst>
              <a:ext uri="{FF2B5EF4-FFF2-40B4-BE49-F238E27FC236}">
                <a16:creationId xmlns:a16="http://schemas.microsoft.com/office/drawing/2014/main" id="{7B4DE533-39D0-4BC1-8C01-3A23B582C7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96923" y="340312"/>
            <a:ext cx="2298276" cy="59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5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3DFB7-7756-47C5-88BA-14FC51A51466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98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ED29-BA43-4BE5-A271-3FD8E2991B58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49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0723-9420-48CE-9ECD-BCC399CCA837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5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2170F-3CC6-49DE-A145-EBEC8A5C3BEA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83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A6B2-3F58-491C-8590-1B446EA852B5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580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1B6B6-B5D8-42A1-A085-89922717117A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49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098FC-5ACE-4D31-B5F9-E14331CE7D21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332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28368" y="220914"/>
            <a:ext cx="10515600" cy="584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895E5-3514-4429-A86B-D719F3D16101}" type="datetime1">
              <a:rPr lang="zh-CN" altLang="en-US" smtClean="0"/>
              <a:t>2025/8/28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51107" y="64948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8342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C00000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F4153-08A0-EF50-B741-795D1CC57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3C089E-6521-2C1B-B008-D200761A5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792" y="1141748"/>
            <a:ext cx="6015956" cy="4351338"/>
          </a:xfrm>
        </p:spPr>
        <p:txBody>
          <a:bodyPr>
            <a:normAutofit/>
          </a:bodyPr>
          <a:lstStyle/>
          <a:p>
            <a:r>
              <a:rPr lang="en-US" sz="2400" dirty="0"/>
              <a:t>120 Hz periodical hopping</a:t>
            </a:r>
          </a:p>
          <a:p>
            <a:endParaRPr lang="en-US" sz="2400" dirty="0"/>
          </a:p>
          <a:p>
            <a:r>
              <a:rPr lang="en-US" sz="2400" dirty="0"/>
              <a:t>Caused by the 120 Hz vibration of Tsunami cooling water pump under the table</a:t>
            </a:r>
          </a:p>
          <a:p>
            <a:endParaRPr lang="en-US" sz="2400" dirty="0"/>
          </a:p>
          <a:p>
            <a:r>
              <a:rPr lang="en-US" sz="2400" dirty="0"/>
              <a:t>Stable laser operation for &gt;1 min after turning off the pump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6FC5B5-CE2A-C4BA-39CC-AEDAD21C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Solution to mode-hopping problem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29069-717D-BE0D-53FD-D0BFD64B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51107" y="6510260"/>
            <a:ext cx="2743200" cy="365125"/>
          </a:xfrm>
        </p:spPr>
        <p:txBody>
          <a:bodyPr/>
          <a:lstStyle/>
          <a:p>
            <a:fld id="{BA95BFDB-4AB5-4EB8-A7FD-FBD2047DF0CA}" type="slidenum">
              <a:rPr lang="zh-CN" altLang="en-US" smtClean="0"/>
              <a:t>1</a:t>
            </a:fld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FC890ED-6DE8-9630-8744-AE551A529D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42" y="4410906"/>
            <a:ext cx="5591558" cy="2197362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1EB612C-DB01-F0D5-5A6F-713276BB0CBD}"/>
              </a:ext>
            </a:extLst>
          </p:cNvPr>
          <p:cNvSpPr txBox="1"/>
          <p:nvPr/>
        </p:nvSpPr>
        <p:spPr>
          <a:xfrm>
            <a:off x="2464094" y="6554039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Frequency (Hz)</a:t>
            </a:r>
            <a:endParaRPr lang="zh-CN" altLang="en-US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0118CC7-CBCD-5CB1-965F-E448202A041D}"/>
              </a:ext>
            </a:extLst>
          </p:cNvPr>
          <p:cNvSpPr txBox="1"/>
          <p:nvPr/>
        </p:nvSpPr>
        <p:spPr>
          <a:xfrm rot="10800000">
            <a:off x="0" y="4276995"/>
            <a:ext cx="461665" cy="244073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zh-CN" b="1" dirty="0"/>
              <a:t>Acoustic intensity (dB)</a:t>
            </a:r>
            <a:endParaRPr lang="zh-CN" altLang="en-US" b="1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2E09727-1977-1716-F8B7-7C9B9CA9E759}"/>
              </a:ext>
            </a:extLst>
          </p:cNvPr>
          <p:cNvSpPr/>
          <p:nvPr/>
        </p:nvSpPr>
        <p:spPr>
          <a:xfrm>
            <a:off x="3200904" y="4461660"/>
            <a:ext cx="729983" cy="6559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26C08A8-D417-DDA2-F604-20A3EE64AF6B}"/>
              </a:ext>
            </a:extLst>
          </p:cNvPr>
          <p:cNvSpPr/>
          <p:nvPr/>
        </p:nvSpPr>
        <p:spPr>
          <a:xfrm>
            <a:off x="1681532" y="4461660"/>
            <a:ext cx="729983" cy="6559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3E38A7C-4436-1F88-47E9-86160A39D0BA}"/>
              </a:ext>
            </a:extLst>
          </p:cNvPr>
          <p:cNvSpPr txBox="1"/>
          <p:nvPr/>
        </p:nvSpPr>
        <p:spPr>
          <a:xfrm>
            <a:off x="1655229" y="506681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60 Hz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14AE079B-6F52-1A4A-2A87-E534E8DC72AE}"/>
              </a:ext>
            </a:extLst>
          </p:cNvPr>
          <p:cNvSpPr txBox="1"/>
          <p:nvPr/>
        </p:nvSpPr>
        <p:spPr>
          <a:xfrm>
            <a:off x="3159492" y="5066810"/>
            <a:ext cx="910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>
                <a:solidFill>
                  <a:srgbClr val="FF0000"/>
                </a:solidFill>
              </a:rPr>
              <a:t>1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en-US" altLang="zh-CN" b="1">
                <a:solidFill>
                  <a:srgbClr val="FF0000"/>
                </a:solidFill>
              </a:rPr>
              <a:t>0 </a:t>
            </a:r>
            <a:r>
              <a:rPr lang="en-US" altLang="zh-CN" b="1" dirty="0">
                <a:solidFill>
                  <a:srgbClr val="FF0000"/>
                </a:solidFill>
              </a:rPr>
              <a:t>Hz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E845FF7-6902-1C6F-ACA5-8CBCEBA2D03A}"/>
              </a:ext>
            </a:extLst>
          </p:cNvPr>
          <p:cNvSpPr txBox="1"/>
          <p:nvPr/>
        </p:nvSpPr>
        <p:spPr>
          <a:xfrm>
            <a:off x="6493653" y="1141748"/>
            <a:ext cx="5464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100ms Transmission signal with Tsunami pump on</a:t>
            </a:r>
            <a:endParaRPr lang="zh-CN" altLang="en-US" b="1" dirty="0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09B9317C-305A-B4CE-4AF7-411BF849BA9D}"/>
              </a:ext>
            </a:extLst>
          </p:cNvPr>
          <p:cNvSpPr txBox="1"/>
          <p:nvPr/>
        </p:nvSpPr>
        <p:spPr>
          <a:xfrm>
            <a:off x="6739541" y="3955983"/>
            <a:ext cx="500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1s Transmission signal with Tsunami pump off</a:t>
            </a:r>
            <a:endParaRPr lang="zh-CN" altLang="en-US" b="1" dirty="0"/>
          </a:p>
        </p:txBody>
      </p:sp>
      <p:pic>
        <p:nvPicPr>
          <p:cNvPr id="29" name="图片 28">
            <a:extLst>
              <a:ext uri="{FF2B5EF4-FFF2-40B4-BE49-F238E27FC236}">
                <a16:creationId xmlns:a16="http://schemas.microsoft.com/office/drawing/2014/main" id="{F1848DDB-EA8F-F26B-A937-FBEE5E173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7748" y="4311595"/>
            <a:ext cx="5518222" cy="2129973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DA895E1F-C213-376B-8D09-F58D412706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7748" y="1490429"/>
            <a:ext cx="5518222" cy="239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39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78D0D-AE53-64B6-D43B-DA1EFB590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A2605C-7A7D-EC29-1542-7070FA50C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780 SIL optimization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CEE62-A264-CA73-ABFB-21FC0FA0B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8626E40-A613-E082-9E73-22427E295ABF}"/>
              </a:ext>
            </a:extLst>
          </p:cNvPr>
          <p:cNvSpPr txBox="1"/>
          <p:nvPr/>
        </p:nvSpPr>
        <p:spPr>
          <a:xfrm>
            <a:off x="292718" y="1934233"/>
            <a:ext cx="580992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Hz fundamental linewidth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Follows TRN between 300 kHz and 3 MHz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Tricks: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Best coupling efficiency (1.5 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mW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-&gt;4 </a:t>
            </a:r>
            <a:r>
              <a:rPr lang="en-US" altLang="zh-CN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mW</a:t>
            </a: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Low-noise current source &amp; oscilloscope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Reconstruct code; cross-correlation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3326C95D-F0F2-FF33-1AE7-44D099741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3076" y="1258038"/>
            <a:ext cx="4839616" cy="3619613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0067655-F7D8-9604-FC2A-B13C88D54AFC}"/>
              </a:ext>
            </a:extLst>
          </p:cNvPr>
          <p:cNvSpPr txBox="1"/>
          <p:nvPr/>
        </p:nvSpPr>
        <p:spPr>
          <a:xfrm>
            <a:off x="6808319" y="341914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FL=5 Hz</a:t>
            </a:r>
            <a:endParaRPr lang="zh-CN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316825D-7D1C-F407-EF85-A8DD8880DEE4}"/>
              </a:ext>
            </a:extLst>
          </p:cNvPr>
          <p:cNvSpPr/>
          <p:nvPr/>
        </p:nvSpPr>
        <p:spPr>
          <a:xfrm>
            <a:off x="9440339" y="2047393"/>
            <a:ext cx="729983" cy="15521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4000E9CB-3EBE-A1EF-D926-81979AA8C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3963" y="4877651"/>
            <a:ext cx="4748582" cy="1980349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68AAB8D5-DDAD-34BC-25AF-1E2D991604A7}"/>
              </a:ext>
            </a:extLst>
          </p:cNvPr>
          <p:cNvSpPr txBox="1"/>
          <p:nvPr/>
        </p:nvSpPr>
        <p:spPr>
          <a:xfrm>
            <a:off x="9474914" y="4875634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 noise</a:t>
            </a:r>
            <a:endParaRPr lang="zh-CN" altLang="en-US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571CBF63-2709-13A8-7A82-15FBE92A7164}"/>
              </a:ext>
            </a:extLst>
          </p:cNvPr>
          <p:cNvCxnSpPr>
            <a:stCxn id="7" idx="2"/>
            <a:endCxn id="12" idx="0"/>
          </p:cNvCxnSpPr>
          <p:nvPr/>
        </p:nvCxnSpPr>
        <p:spPr>
          <a:xfrm>
            <a:off x="9805331" y="3599568"/>
            <a:ext cx="408728" cy="127606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172A0D88-2FA7-59D6-C521-41C7BCD82A0F}"/>
              </a:ext>
            </a:extLst>
          </p:cNvPr>
          <p:cNvSpPr txBox="1"/>
          <p:nvPr/>
        </p:nvSpPr>
        <p:spPr>
          <a:xfrm>
            <a:off x="7968343" y="1006538"/>
            <a:ext cx="173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Frequency noise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7FAD16FB-8E5C-F77C-3220-A03BFD24A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518819"/>
              </p:ext>
            </p:extLst>
          </p:nvPr>
        </p:nvGraphicFramePr>
        <p:xfrm>
          <a:off x="2244379" y="5751965"/>
          <a:ext cx="841248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4371">
                  <a:extLst>
                    <a:ext uri="{9D8B030D-6E8A-4147-A177-3AD203B41FA5}">
                      <a16:colId xmlns:a16="http://schemas.microsoft.com/office/drawing/2014/main" val="4121925944"/>
                    </a:ext>
                  </a:extLst>
                </a:gridCol>
                <a:gridCol w="1590621">
                  <a:extLst>
                    <a:ext uri="{9D8B030D-6E8A-4147-A177-3AD203B41FA5}">
                      <a16:colId xmlns:a16="http://schemas.microsoft.com/office/drawing/2014/main" val="561356878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1041844123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2824155017"/>
                    </a:ext>
                  </a:extLst>
                </a:gridCol>
                <a:gridCol w="1682496">
                  <a:extLst>
                    <a:ext uri="{9D8B030D-6E8A-4147-A177-3AD203B41FA5}">
                      <a16:colId xmlns:a16="http://schemas.microsoft.com/office/drawing/2014/main" val="3666679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Wavelength (nm)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780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652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520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459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823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FL record (Hz)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0.74</a:t>
                      </a:r>
                      <a:endParaRPr lang="zh-CN" altLang="en-US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10k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26k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9k</a:t>
                      </a:r>
                      <a:endParaRPr lang="zh-CN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17914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6EF8734D-AF6D-6311-D4CC-8936ED4A0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Comparison to state-of-the-art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CA6743D-AA10-A89E-CD8E-ACB00656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FDB-4AB5-4EB8-A7FD-FBD2047DF0CA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A3B7540-E272-4DDA-BA60-C6360B7DF8B0}"/>
              </a:ext>
            </a:extLst>
          </p:cNvPr>
          <p:cNvSpPr txBox="1"/>
          <p:nvPr/>
        </p:nvSpPr>
        <p:spPr>
          <a:xfrm>
            <a:off x="5712953" y="1674674"/>
            <a:ext cx="59202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780 FL record: 0.74 Hz (Blumenthal)</a:t>
            </a:r>
          </a:p>
          <a:p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Reason: Small FSR (6 GHz vs 60 GHz)</a:t>
            </a:r>
          </a:p>
          <a:p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-&gt;~10 dB lower TRN</a:t>
            </a:r>
          </a:p>
          <a:p>
            <a:endParaRPr lang="en-US" altLang="zh-CN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Possible improvements: better coupling Q, drop port</a:t>
            </a:r>
          </a:p>
          <a:p>
            <a:endParaRPr lang="zh-CN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DB233D0-CCE1-EFD1-2756-D568A12E5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68" y="1160289"/>
            <a:ext cx="5427999" cy="427515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D6B9B658-23FA-D8FE-554B-B2AFDB35D1CE}"/>
              </a:ext>
            </a:extLst>
          </p:cNvPr>
          <p:cNvSpPr txBox="1"/>
          <p:nvPr/>
        </p:nvSpPr>
        <p:spPr>
          <a:xfrm>
            <a:off x="4944341" y="5420837"/>
            <a:ext cx="3012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Records at other wavelengths</a:t>
            </a:r>
            <a:endParaRPr lang="zh-CN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F489E40-2CD1-01F9-77CC-2891B152347E}"/>
              </a:ext>
            </a:extLst>
          </p:cNvPr>
          <p:cNvSpPr txBox="1"/>
          <p:nvPr/>
        </p:nvSpPr>
        <p:spPr>
          <a:xfrm>
            <a:off x="0" y="6561321"/>
            <a:ext cx="61126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b="0" i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 Rep</a:t>
            </a:r>
            <a:r>
              <a:rPr lang="en-US" altLang="zh-CN" sz="1400" b="0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zh-CN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</a:t>
            </a:r>
            <a:r>
              <a:rPr lang="en-US" altLang="zh-CN" sz="1400" b="0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27015 (2024);</a:t>
            </a:r>
            <a:r>
              <a:rPr lang="en-US" altLang="zh-CN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Nat. Photon.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altLang="zh-CN" sz="1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157–164 (2023)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1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98715</TotalTime>
  <Words>186</Words>
  <Application>Microsoft Office PowerPoint</Application>
  <PresentationFormat>宽屏</PresentationFormat>
  <Paragraphs>49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Arial</vt:lpstr>
      <vt:lpstr>Calibri</vt:lpstr>
      <vt:lpstr>Wingdings</vt:lpstr>
      <vt:lpstr>Office 主题​​</vt:lpstr>
      <vt:lpstr>Solution to mode-hopping problem</vt:lpstr>
      <vt:lpstr>780 SIL optimization</vt:lpstr>
      <vt:lpstr>Comparison to state-of-the-art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 Henry</dc:creator>
  <cp:lastModifiedBy>1 1</cp:lastModifiedBy>
  <cp:revision>526</cp:revision>
  <dcterms:created xsi:type="dcterms:W3CDTF">2021-11-17T02:46:05Z</dcterms:created>
  <dcterms:modified xsi:type="dcterms:W3CDTF">2025-08-29T02:59:18Z</dcterms:modified>
</cp:coreProperties>
</file>