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1871" r:id="rId2"/>
    <p:sldId id="1876" r:id="rId3"/>
    <p:sldId id="1878" r:id="rId4"/>
    <p:sldId id="1877" r:id="rId5"/>
    <p:sldId id="1879" r:id="rId6"/>
    <p:sldId id="1874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3335D953-526B-4BB1-AF04-D9DED80D3C13}">
          <p14:sldIdLst>
            <p14:sldId id="1871"/>
            <p14:sldId id="1876"/>
            <p14:sldId id="1878"/>
            <p14:sldId id="1877"/>
            <p14:sldId id="1879"/>
            <p14:sldId id="18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7536"/>
    <a:srgbClr val="DEE7D6"/>
    <a:srgbClr val="EFF3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678" autoAdjust="0"/>
  </p:normalViewPr>
  <p:slideViewPr>
    <p:cSldViewPr snapToGrid="0">
      <p:cViewPr>
        <p:scale>
          <a:sx n="75" d="100"/>
          <a:sy n="75" d="100"/>
        </p:scale>
        <p:origin x="67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60EF6-D245-4C0A-BD22-1DF10B9840A9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102B6-4CF3-4AE2-A816-C8CDAF3C0C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1705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7D85C-B08D-0FCE-56CA-4F816149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F9EEA4CD-B4FE-6326-D638-5B35270237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D18F5A17-92AA-8A3E-2642-FA53BC34B0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266C97B-0E08-DF60-CC1B-9421F172EF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102B6-4CF3-4AE2-A816-C8CDAF3C0C4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0944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BA46A-4A88-CC47-1C1C-3789A202C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3BFD8BE2-CC83-6F1E-01C0-6B61C46DFD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707FB6CB-759F-6961-38FB-A1606189F6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2D5A733-8760-93AF-13FA-1FFDEFB32D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102B6-4CF3-4AE2-A816-C8CDAF3C0C4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1517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366D3-3100-B77E-1268-5B132DBCA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54D305A5-873B-89A2-9EEA-9038E51F27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647B6A2B-F772-EFB5-BC6F-3D3B91FD8A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56ECD8C-FF13-4BD4-57A7-3E92A8EFD5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102B6-4CF3-4AE2-A816-C8CDAF3C0C4C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5904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13C53-24ED-E8E4-D63C-73A2DFF57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DDF48564-BC3B-6F0A-D862-1150F147C3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21591AB3-A976-D397-CA2F-2C55E74B4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BC6B53F-495A-D22C-E23C-AE9F53C13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102B6-4CF3-4AE2-A816-C8CDAF3C0C4C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912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34F01-603B-74B2-6F7E-CA001B6A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4ABD12F-1B06-6851-4459-6110112B0F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4E4849F3-12B1-1243-01A4-B67A945468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C797B30-E93A-0ABC-257A-EEF62B563C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102B6-4CF3-4AE2-A816-C8CDAF3C0C4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2077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327-FE78-4270-B855-8067AC543524}" type="datetime1">
              <a:rPr lang="zh-CN" altLang="en-US" smtClean="0"/>
              <a:t>2025/9/24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059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9A62-0C38-4E62-913E-8F94EC0FE9F0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803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351-52DE-44F1-8F5B-B03D63B8590A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5453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7604" y="336608"/>
            <a:ext cx="10515600" cy="584887"/>
          </a:xfrm>
        </p:spPr>
        <p:txBody>
          <a:bodyPr/>
          <a:lstStyle>
            <a:lvl1pPr>
              <a:defRPr>
                <a:solidFill>
                  <a:srgbClr val="E5753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6377-B768-4B05-8C6C-DD1031A590AE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 dirty="0"/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E65A605E-CDFB-48F0-9262-92E6FAB0F34F}"/>
              </a:ext>
            </a:extLst>
          </p:cNvPr>
          <p:cNvCxnSpPr>
            <a:cxnSpLocks/>
          </p:cNvCxnSpPr>
          <p:nvPr userDrawn="1"/>
        </p:nvCxnSpPr>
        <p:spPr>
          <a:xfrm>
            <a:off x="428368" y="999764"/>
            <a:ext cx="11338759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1DC1FD71-DEEB-4393-91A7-3EA78EA471F7}"/>
              </a:ext>
            </a:extLst>
          </p:cNvPr>
          <p:cNvCxnSpPr>
            <a:cxnSpLocks/>
          </p:cNvCxnSpPr>
          <p:nvPr userDrawn="1"/>
        </p:nvCxnSpPr>
        <p:spPr>
          <a:xfrm>
            <a:off x="428368" y="999391"/>
            <a:ext cx="873828" cy="0"/>
          </a:xfrm>
          <a:prstGeom prst="line">
            <a:avLst/>
          </a:prstGeom>
          <a:ln w="38100">
            <a:solidFill>
              <a:srgbClr val="E575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形 7">
            <a:extLst>
              <a:ext uri="{FF2B5EF4-FFF2-40B4-BE49-F238E27FC236}">
                <a16:creationId xmlns:a16="http://schemas.microsoft.com/office/drawing/2014/main" id="{7B4DE533-39D0-4BC1-8C01-3A23B582C7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96923" y="340312"/>
            <a:ext cx="2298276" cy="590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95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3DFB7-7756-47C5-88BA-14FC51A51466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698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ED29-BA43-4BE5-A271-3FD8E2991B58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49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0723-9420-48CE-9ECD-BCC399CCA837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45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2170F-3CC6-49DE-A145-EBEC8A5C3BEA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83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A6B2-3F58-491C-8590-1B446EA852B5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5804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B6B6-B5D8-42A1-A085-89922717117A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492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98FC-5ACE-4D31-B5F9-E14331CE7D21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332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28368" y="220914"/>
            <a:ext cx="10515600" cy="584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895E5-3514-4429-A86B-D719F3D16101}" type="datetime1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51107" y="649489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8342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C00000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5DB2A-D53D-2860-5129-C767AC845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D57D1B-8623-5546-0715-99F73BCDE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TiO2 device testing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182C37-857E-C11E-A604-E3386544E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1107" y="6510260"/>
            <a:ext cx="2743200" cy="365125"/>
          </a:xfrm>
        </p:spPr>
        <p:txBody>
          <a:bodyPr/>
          <a:lstStyle/>
          <a:p>
            <a:fld id="{BA95BFDB-4AB5-4EB8-A7FD-FBD2047DF0CA}" type="slidenum">
              <a:rPr lang="zh-CN" altLang="en-US" smtClean="0"/>
              <a:t>1</a:t>
            </a:fld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80A7965-CA1B-6FE1-521D-51D1359FA4CF}"/>
              </a:ext>
            </a:extLst>
          </p:cNvPr>
          <p:cNvSpPr txBox="1"/>
          <p:nvPr/>
        </p:nvSpPr>
        <p:spPr>
          <a:xfrm>
            <a:off x="583986" y="1106500"/>
            <a:ext cx="10865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drops with TiO2 deposition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does </a:t>
            </a:r>
            <a:r>
              <a:rPr lang="en-US" altLang="zh-C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drop with wavelength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90E10621-FD5E-603D-A95B-A1C2D7495B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306" y="2530640"/>
            <a:ext cx="10653387" cy="3551129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8C63A75C-1B8D-B7F8-9BFB-9E0B3FC28E48}"/>
              </a:ext>
            </a:extLst>
          </p:cNvPr>
          <p:cNvSpPr txBox="1"/>
          <p:nvPr/>
        </p:nvSpPr>
        <p:spPr>
          <a:xfrm>
            <a:off x="4833257" y="2178885"/>
            <a:ext cx="22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Q vs TiO2 thickness</a:t>
            </a:r>
            <a:endParaRPr lang="zh-CN" altLang="en-US" b="1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112EF0B-A9CD-B876-5B2F-08A4FD63EFB4}"/>
              </a:ext>
            </a:extLst>
          </p:cNvPr>
          <p:cNvSpPr txBox="1"/>
          <p:nvPr/>
        </p:nvSpPr>
        <p:spPr>
          <a:xfrm>
            <a:off x="583986" y="6146487"/>
            <a:ext cx="685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seems ALD affects Q rather than TiO2 absorption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2A04212F-9239-CDFB-C4C3-49BD2867CD95}"/>
              </a:ext>
            </a:extLst>
          </p:cNvPr>
          <p:cNvSpPr txBox="1"/>
          <p:nvPr/>
        </p:nvSpPr>
        <p:spPr>
          <a:xfrm>
            <a:off x="7767793" y="6134322"/>
            <a:ext cx="3366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(We could do 450 test)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2672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19833-B42A-A5B0-9B1A-31CE44ED2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C33CE9-ACE2-297E-EA3C-7D551FC48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TiO2 device testing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B76FE-DB7D-2FA0-07A2-A88DB631F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1107" y="6510260"/>
            <a:ext cx="2743200" cy="365125"/>
          </a:xfrm>
        </p:spPr>
        <p:txBody>
          <a:bodyPr/>
          <a:lstStyle/>
          <a:p>
            <a:fld id="{BA95BFDB-4AB5-4EB8-A7FD-FBD2047DF0CA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843F3B3-8E89-3869-061B-72838A948271}"/>
              </a:ext>
            </a:extLst>
          </p:cNvPr>
          <p:cNvSpPr txBox="1"/>
          <p:nvPr/>
        </p:nvSpPr>
        <p:spPr>
          <a:xfrm>
            <a:off x="583986" y="1106500"/>
            <a:ext cx="10865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drops with TiO2 deposition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does </a:t>
            </a:r>
            <a:r>
              <a:rPr lang="en-US" altLang="zh-CN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drop with wavelength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8FFF63D-EE34-FE66-6C73-5C60B01377C7}"/>
              </a:ext>
            </a:extLst>
          </p:cNvPr>
          <p:cNvSpPr txBox="1"/>
          <p:nvPr/>
        </p:nvSpPr>
        <p:spPr>
          <a:xfrm>
            <a:off x="5248125" y="1826061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Q vs wavelength</a:t>
            </a:r>
            <a:endParaRPr lang="zh-CN" altLang="en-US" b="1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96713A22-B58F-C48E-3E47-CD99825725A1}"/>
              </a:ext>
            </a:extLst>
          </p:cNvPr>
          <p:cNvSpPr txBox="1"/>
          <p:nvPr/>
        </p:nvSpPr>
        <p:spPr>
          <a:xfrm>
            <a:off x="291210" y="3486698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1550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69D1C7E-995D-F9C1-4A9D-D88565FDBAB8}"/>
              </a:ext>
            </a:extLst>
          </p:cNvPr>
          <p:cNvSpPr txBox="1"/>
          <p:nvPr/>
        </p:nvSpPr>
        <p:spPr>
          <a:xfrm>
            <a:off x="329629" y="5380563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685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0E3C94C-AE56-AF9E-4715-8BD53C2D4430}"/>
              </a:ext>
            </a:extLst>
          </p:cNvPr>
          <p:cNvSpPr txBox="1"/>
          <p:nvPr/>
        </p:nvSpPr>
        <p:spPr>
          <a:xfrm>
            <a:off x="2481160" y="2203466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 nm</a:t>
            </a:r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40580E1-A6E1-F452-80C8-AB78FC368700}"/>
              </a:ext>
            </a:extLst>
          </p:cNvPr>
          <p:cNvSpPr txBox="1"/>
          <p:nvPr/>
        </p:nvSpPr>
        <p:spPr>
          <a:xfrm>
            <a:off x="6395893" y="2203466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 nm</a:t>
            </a:r>
            <a:endParaRPr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77678B37-6B41-CC72-7EC3-BC2498758C35}"/>
              </a:ext>
            </a:extLst>
          </p:cNvPr>
          <p:cNvSpPr txBox="1"/>
          <p:nvPr/>
        </p:nvSpPr>
        <p:spPr>
          <a:xfrm>
            <a:off x="9938360" y="2203466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13 nm</a:t>
            </a:r>
            <a:endParaRPr lang="zh-CN" altLang="en-US" dirty="0"/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866F2922-55E6-7981-CD40-555B77BD1B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6992" y="4849105"/>
            <a:ext cx="3017948" cy="1432247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C3D0176E-AD51-3730-65A0-B03E606917FC}"/>
              </a:ext>
            </a:extLst>
          </p:cNvPr>
          <p:cNvSpPr txBox="1"/>
          <p:nvPr/>
        </p:nvSpPr>
        <p:spPr>
          <a:xfrm>
            <a:off x="6313822" y="4554786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57.75 M</a:t>
            </a:r>
            <a:endParaRPr lang="zh-CN" altLang="en-US" b="1" dirty="0"/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D0C079A8-6D42-5C87-CEAF-F30E84EDC3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6992" y="2859087"/>
            <a:ext cx="3026191" cy="1731785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2F9805E7-62B4-F9FB-D1BB-AF922DD8630B}"/>
              </a:ext>
            </a:extLst>
          </p:cNvPr>
          <p:cNvSpPr txBox="1"/>
          <p:nvPr/>
        </p:nvSpPr>
        <p:spPr>
          <a:xfrm>
            <a:off x="2387668" y="2560098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73.32 M</a:t>
            </a:r>
            <a:endParaRPr lang="zh-CN" altLang="en-US" b="1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27C92BCE-3617-A39D-C54D-8FB05B8CC9D4}"/>
              </a:ext>
            </a:extLst>
          </p:cNvPr>
          <p:cNvSpPr txBox="1"/>
          <p:nvPr/>
        </p:nvSpPr>
        <p:spPr>
          <a:xfrm>
            <a:off x="2478597" y="4548671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60.49 M</a:t>
            </a:r>
            <a:endParaRPr lang="zh-CN" altLang="en-US" b="1" dirty="0"/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BE64871E-DEA3-B78C-1D10-8D41A573F9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6598" y="4849493"/>
            <a:ext cx="2799258" cy="1474496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B5DF546C-16C9-5965-1C7E-E3D099692A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5847" y="2908649"/>
            <a:ext cx="2900759" cy="1574159"/>
          </a:xfrm>
          <a:prstGeom prst="rect">
            <a:avLst/>
          </a:pr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id="{4CAE05E1-B5A1-51AA-7B19-7D984035320A}"/>
              </a:ext>
            </a:extLst>
          </p:cNvPr>
          <p:cNvSpPr txBox="1"/>
          <p:nvPr/>
        </p:nvSpPr>
        <p:spPr>
          <a:xfrm>
            <a:off x="6256148" y="2577825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63.07 M</a:t>
            </a:r>
            <a:endParaRPr lang="zh-CN" altLang="en-US" b="1" dirty="0"/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1CDBB581-1E32-6ECA-C997-0DCCB1AB9A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59193" y="2950597"/>
            <a:ext cx="3017570" cy="1474496"/>
          </a:xfrm>
          <a:prstGeom prst="rect">
            <a:avLst/>
          </a:prstGeom>
        </p:spPr>
      </p:pic>
      <p:sp>
        <p:nvSpPr>
          <p:cNvPr id="29" name="文本框 28">
            <a:extLst>
              <a:ext uri="{FF2B5EF4-FFF2-40B4-BE49-F238E27FC236}">
                <a16:creationId xmlns:a16="http://schemas.microsoft.com/office/drawing/2014/main" id="{5439FAA5-5E37-58C6-4EA1-6C08EE99EFC6}"/>
              </a:ext>
            </a:extLst>
          </p:cNvPr>
          <p:cNvSpPr txBox="1"/>
          <p:nvPr/>
        </p:nvSpPr>
        <p:spPr>
          <a:xfrm>
            <a:off x="9912958" y="4548671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 24.75 M</a:t>
            </a:r>
            <a:endParaRPr lang="zh-CN" altLang="en-US" b="1" dirty="0"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ADC2DF3C-81AB-9B86-F108-14FE900743C2}"/>
              </a:ext>
            </a:extLst>
          </p:cNvPr>
          <p:cNvSpPr txBox="1"/>
          <p:nvPr/>
        </p:nvSpPr>
        <p:spPr>
          <a:xfrm>
            <a:off x="9840095" y="2579393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23.51 M</a:t>
            </a:r>
            <a:endParaRPr lang="zh-CN" altLang="en-US" b="1" dirty="0"/>
          </a:p>
        </p:txBody>
      </p:sp>
      <p:pic>
        <p:nvPicPr>
          <p:cNvPr id="32" name="图片 31">
            <a:extLst>
              <a:ext uri="{FF2B5EF4-FFF2-40B4-BE49-F238E27FC236}">
                <a16:creationId xmlns:a16="http://schemas.microsoft.com/office/drawing/2014/main" id="{B1C7C027-58FC-96E7-7212-E01013D91D6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59193" y="4896856"/>
            <a:ext cx="3017948" cy="1379769"/>
          </a:xfrm>
          <a:prstGeom prst="rect">
            <a:avLst/>
          </a:prstGeom>
        </p:spPr>
      </p:pic>
      <p:sp>
        <p:nvSpPr>
          <p:cNvPr id="33" name="文本框 32">
            <a:extLst>
              <a:ext uri="{FF2B5EF4-FFF2-40B4-BE49-F238E27FC236}">
                <a16:creationId xmlns:a16="http://schemas.microsoft.com/office/drawing/2014/main" id="{EA241A9D-2AE4-A8B0-1F31-CD45C9C373E5}"/>
              </a:ext>
            </a:extLst>
          </p:cNvPr>
          <p:cNvSpPr txBox="1"/>
          <p:nvPr/>
        </p:nvSpPr>
        <p:spPr>
          <a:xfrm>
            <a:off x="583986" y="6298888"/>
            <a:ext cx="685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seems ALD affects Q rather than TiO2 absorption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16B05F5A-AC58-3CFF-9F4D-93885C049183}"/>
              </a:ext>
            </a:extLst>
          </p:cNvPr>
          <p:cNvSpPr txBox="1"/>
          <p:nvPr/>
        </p:nvSpPr>
        <p:spPr>
          <a:xfrm>
            <a:off x="7767793" y="6286723"/>
            <a:ext cx="3366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(We could do 450 test)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28610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内容占位符 5" descr="图片包含 日程表&#10;&#10;AI 生成的内容可能不正确。">
            <a:extLst>
              <a:ext uri="{FF2B5EF4-FFF2-40B4-BE49-F238E27FC236}">
                <a16:creationId xmlns:a16="http://schemas.microsoft.com/office/drawing/2014/main" id="{335F4193-B398-9E60-12C5-E00F1C752F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28547"/>
            <a:ext cx="10515600" cy="4145493"/>
          </a:xfrm>
        </p:spPr>
      </p:pic>
      <p:sp>
        <p:nvSpPr>
          <p:cNvPr id="3" name="标题 2">
            <a:extLst>
              <a:ext uri="{FF2B5EF4-FFF2-40B4-BE49-F238E27FC236}">
                <a16:creationId xmlns:a16="http://schemas.microsoft.com/office/drawing/2014/main" id="{FBC6460D-FFBB-0261-5AD1-0DDF1D8FD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Coating Discussion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2B9BCE4-C262-D5F5-6B38-BCB304447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23155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A6C92-FDDD-67A7-9195-31ADC8469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5ECF89-4C01-BA88-CFC4-CCBDD7B94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1064 -&gt; 355 design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8AAC94-729B-6110-614A-215DD2C5A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1107" y="6510260"/>
            <a:ext cx="2743200" cy="365125"/>
          </a:xfrm>
        </p:spPr>
        <p:txBody>
          <a:bodyPr/>
          <a:lstStyle/>
          <a:p>
            <a:fld id="{BA95BFDB-4AB5-4EB8-A7FD-FBD2047DF0CA}" type="slidenum">
              <a:rPr lang="zh-CN" altLang="en-US" smtClean="0"/>
              <a:t>4</a:t>
            </a:fld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CF977446-A0AF-33A9-757B-8A8DA8CAF690}"/>
              </a:ext>
            </a:extLst>
          </p:cNvPr>
          <p:cNvSpPr txBox="1"/>
          <p:nvPr/>
        </p:nvSpPr>
        <p:spPr>
          <a:xfrm>
            <a:off x="583986" y="1106500"/>
            <a:ext cx="108652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Impossible with 2% PECVD or sputter: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n(THOX, 355)=1.479 ~ n(2% sputter, 1064)=1.483 &gt; n(2% PECVD, 1064)= 1.474</a:t>
            </a:r>
          </a:p>
          <a:p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Possible to reach phase match and good mode overlap with 4% sputter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CF96AAF0-8204-800D-D062-382442E2B9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733" y="5243829"/>
            <a:ext cx="3488267" cy="1277563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5BC73CD4-76BA-6B8E-8189-3B2E5FDAF3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733" y="3522137"/>
            <a:ext cx="3488267" cy="1211797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8A73CD7B-4E84-C252-0D24-FC70434A6B76}"/>
              </a:ext>
            </a:extLst>
          </p:cNvPr>
          <p:cNvSpPr txBox="1"/>
          <p:nvPr/>
        </p:nvSpPr>
        <p:spPr>
          <a:xfrm>
            <a:off x="2121481" y="3136766"/>
            <a:ext cx="13853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1064 TE00</a:t>
            </a:r>
            <a:endParaRPr lang="zh-CN" altLang="en-US" sz="2000" b="1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16377B63-E863-2D6C-B425-222BEF33E743}"/>
              </a:ext>
            </a:extLst>
          </p:cNvPr>
          <p:cNvSpPr txBox="1"/>
          <p:nvPr/>
        </p:nvSpPr>
        <p:spPr>
          <a:xfrm>
            <a:off x="2192421" y="4843719"/>
            <a:ext cx="1242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/>
              <a:t>355 TE06</a:t>
            </a:r>
            <a:endParaRPr lang="zh-CN" altLang="en-US" sz="2000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9F5B217F-876B-4A74-560E-B6760336154E}"/>
              </a:ext>
            </a:extLst>
          </p:cNvPr>
          <p:cNvSpPr txBox="1"/>
          <p:nvPr/>
        </p:nvSpPr>
        <p:spPr>
          <a:xfrm>
            <a:off x="4828378" y="3456661"/>
            <a:ext cx="669132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Aeff</a:t>
            </a:r>
            <a:r>
              <a:rPr lang="en-US" altLang="zh-C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=8123 um^2, overlap factor~0.001</a:t>
            </a:r>
          </a:p>
          <a:p>
            <a:endParaRPr lang="en-US" altLang="zh-C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Efficiency 1400%/W^2</a:t>
            </a:r>
          </a:p>
          <a:p>
            <a:endParaRPr lang="en-US" altLang="zh-C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UV THG efficiency record in thin film: </a:t>
            </a:r>
          </a:p>
          <a:p>
            <a:r>
              <a:rPr lang="en-US" altLang="zh-C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10%/W^2 (TiO2-SiO2 </a:t>
            </a:r>
            <a:r>
              <a:rPr lang="en-US" altLang="zh-CN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metasurface</a:t>
            </a:r>
            <a:r>
              <a:rPr lang="en-US" altLang="zh-C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pulsed excitation)</a:t>
            </a:r>
          </a:p>
          <a:p>
            <a:endParaRPr lang="en-US" altLang="zh-C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demonstration in integrated devices</a:t>
            </a:r>
          </a:p>
          <a:p>
            <a:endParaRPr lang="en-US" altLang="zh-C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zh-CN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zh-CN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03437E52-9B67-C25B-CB6A-902130B6ADF6}"/>
              </a:ext>
            </a:extLst>
          </p:cNvPr>
          <p:cNvSpPr txBox="1"/>
          <p:nvPr/>
        </p:nvSpPr>
        <p:spPr>
          <a:xfrm>
            <a:off x="1291212" y="3862105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2.8 um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484EC37-959D-9527-AF6D-3BDF51AB744C}"/>
              </a:ext>
            </a:extLst>
          </p:cNvPr>
          <p:cNvSpPr txBox="1"/>
          <p:nvPr/>
        </p:nvSpPr>
        <p:spPr>
          <a:xfrm>
            <a:off x="2405314" y="4404106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10 um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AD704651-CC9E-428C-4695-54CB01384BA7}"/>
              </a:ext>
            </a:extLst>
          </p:cNvPr>
          <p:cNvSpPr txBox="1"/>
          <p:nvPr/>
        </p:nvSpPr>
        <p:spPr>
          <a:xfrm>
            <a:off x="4840272" y="6297220"/>
            <a:ext cx="611293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altLang="zh-CN" sz="1400" b="1" i="1" dirty="0">
                <a:solidFill>
                  <a:schemeClr val="bg1">
                    <a:lumMod val="50000"/>
                  </a:schemeClr>
                </a:solidFill>
              </a:rPr>
              <a:t>Nano Lett.</a:t>
            </a:r>
            <a:r>
              <a:rPr lang="it-IT" altLang="zh-CN" sz="1400" b="1" dirty="0">
                <a:solidFill>
                  <a:schemeClr val="bg1">
                    <a:lumMod val="50000"/>
                  </a:schemeClr>
                </a:solidFill>
              </a:rPr>
              <a:t> 19, 8972 (2019)</a:t>
            </a:r>
            <a:endParaRPr lang="zh-CN" alt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82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30400-EEBE-5048-79FA-E3671314C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BD7B74-D4CE-FB95-CC01-FA4BF4077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Correction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B672F-4FD6-2240-5F4F-09DD73BF5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1107" y="6510260"/>
            <a:ext cx="2743200" cy="365125"/>
          </a:xfrm>
        </p:spPr>
        <p:txBody>
          <a:bodyPr/>
          <a:lstStyle/>
          <a:p>
            <a:fld id="{BA95BFDB-4AB5-4EB8-A7FD-FBD2047DF0CA}" type="slidenum">
              <a:rPr lang="zh-CN" altLang="en-US" smtClean="0"/>
              <a:t>5</a:t>
            </a:fld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FD099E1-3DF1-0E4D-5D47-3F2F93D7B938}"/>
              </a:ext>
            </a:extLst>
          </p:cNvPr>
          <p:cNvSpPr txBox="1"/>
          <p:nvPr/>
        </p:nvSpPr>
        <p:spPr>
          <a:xfrm>
            <a:off x="583986" y="1106500"/>
            <a:ext cx="108652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forgot to convert to per cent when estimating 1550 THG efficiency last time…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Calculated 1550 efficiency should be 866000%/W^2 rather than 8660%/W^2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Hong Tang experiment: 180%/W^2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D1EFEDA-0415-09BB-2980-D61058CFA9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798" y="3274446"/>
            <a:ext cx="6028267" cy="3235814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70B7C9A2-6EF1-35D5-6640-48C3A596FA2B}"/>
              </a:ext>
            </a:extLst>
          </p:cNvPr>
          <p:cNvSpPr/>
          <p:nvPr/>
        </p:nvSpPr>
        <p:spPr>
          <a:xfrm>
            <a:off x="982133" y="5207000"/>
            <a:ext cx="2963334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7500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F676E-FD56-4A60-3FE9-9654A692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0A6E08-D7B0-E9ED-B1F5-C30C83EAB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THG Milestone?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9E002-B82D-D4DF-7599-8F8F8BEB5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1107" y="6510260"/>
            <a:ext cx="2743200" cy="365125"/>
          </a:xfrm>
        </p:spPr>
        <p:txBody>
          <a:bodyPr/>
          <a:lstStyle/>
          <a:p>
            <a:fld id="{BA95BFDB-4AB5-4EB8-A7FD-FBD2047DF0CA}" type="slidenum">
              <a:rPr lang="zh-CN" altLang="en-US" smtClean="0"/>
              <a:t>6</a:t>
            </a:fld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293D757-CE02-18C6-AD1F-B52878AB1168}"/>
              </a:ext>
            </a:extLst>
          </p:cNvPr>
          <p:cNvSpPr txBox="1"/>
          <p:nvPr/>
        </p:nvSpPr>
        <p:spPr>
          <a:xfrm>
            <a:off x="583986" y="1106500"/>
            <a:ext cx="1160801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1: 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1560 -&gt; 520, Ge-silica (ambiguous novelty)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2: 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1560 -&gt; 520, high-nonlinearity material enhanced (helpful for SUNSPOT, ambiguous novelty)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3: 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1064 -&gt; 355, Ge-silica (novel, irrelevant with SUNSPOT scheme)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 4: </a:t>
            </a: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1064 -&gt; 355, high-nonlinearity material enhanced (novel, relevant, maybe difficult)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SUNSPOT, option 2&amp;4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publication, option 3&amp;4</a:t>
            </a:r>
          </a:p>
        </p:txBody>
      </p:sp>
    </p:spTree>
    <p:extLst>
      <p:ext uri="{BB962C8B-B14F-4D97-AF65-F5344CB8AC3E}">
        <p14:creationId xmlns:p14="http://schemas.microsoft.com/office/powerpoint/2010/main" val="1699421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107623</TotalTime>
  <Words>331</Words>
  <Application>Microsoft Office PowerPoint</Application>
  <PresentationFormat>宽屏</PresentationFormat>
  <Paragraphs>73</Paragraphs>
  <Slides>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Arial</vt:lpstr>
      <vt:lpstr>Calibri</vt:lpstr>
      <vt:lpstr>Office 主题​​</vt:lpstr>
      <vt:lpstr>TiO2 device testing</vt:lpstr>
      <vt:lpstr>TiO2 device testing</vt:lpstr>
      <vt:lpstr>Coating Discussion</vt:lpstr>
      <vt:lpstr>1064 -&gt; 355 design</vt:lpstr>
      <vt:lpstr>Correction</vt:lpstr>
      <vt:lpstr>THG Milestone?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 Henry</dc:creator>
  <cp:lastModifiedBy>1 1</cp:lastModifiedBy>
  <cp:revision>682</cp:revision>
  <dcterms:created xsi:type="dcterms:W3CDTF">2021-11-17T02:46:05Z</dcterms:created>
  <dcterms:modified xsi:type="dcterms:W3CDTF">2025-09-25T16:55:57Z</dcterms:modified>
</cp:coreProperties>
</file>